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126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y\Porady\Porady%202015\standard_VKIS-14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y\statistika\V&#253;sledky%20&#269;innosti\2015\Vysledky_2015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y\Porady\Porady%202015\standard_VKIS-14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y\statistika\V&#253;sledky%20&#269;innosti\2015\Vysledky_2015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y\Porady\Porady%202015\standard_VKIS-14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y\statistika\V&#253;sledky%20&#269;innosti\2015\Vysledky_2015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y\statistika\V&#253;sledky%20&#269;innosti\2015\Vysledky_2015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y\Porady\Porady%202015\standard_VKIS-14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y\statistika\V&#253;sledky%20&#269;innosti\2015\Vysledky_2015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y\Porady\Porady%202015\standard_VKIS-14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y\statistika\V&#253;sledky%20&#269;innosti\2015\Vysledky_2015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y\Porady\Porady%202015\standard_VKIS-14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y\statistika\V&#253;sledky%20&#269;innosti\2015\Vysledky_2015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y\Porady\Porady%202015\standard_VKIS-14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view3D>
      <c:rotX val="30"/>
      <c:perspective val="30"/>
    </c:view3D>
    <c:plotArea>
      <c:layout/>
      <c:pie3DChart>
        <c:varyColors val="1"/>
        <c:dLbls>
          <c:showPercent val="1"/>
        </c:dLbls>
      </c:pie3DChart>
    </c:plotArea>
    <c:legend>
      <c:legendPos val="r"/>
      <c:layout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style val="3"/>
  <c:chart>
    <c:autoTitleDeleted val="1"/>
    <c:view3D>
      <c:rotX val="30"/>
      <c:perspective val="0"/>
    </c:view3D>
    <c:plotArea>
      <c:layout/>
      <c:pie3DChart>
        <c:varyColors val="1"/>
        <c:ser>
          <c:idx val="0"/>
          <c:order val="0"/>
          <c:cat>
            <c:strRef>
              <c:f>Neprofi!$A$20:$A$21</c:f>
              <c:strCache>
                <c:ptCount val="2"/>
                <c:pt idx="0">
                  <c:v>Plní</c:v>
                </c:pt>
                <c:pt idx="1">
                  <c:v>Neplní</c:v>
                </c:pt>
              </c:strCache>
            </c:strRef>
          </c:cat>
          <c:val>
            <c:numRef>
              <c:f>Neprofi!$B$20:$B$21</c:f>
              <c:numCache>
                <c:formatCode>General</c:formatCode>
                <c:ptCount val="2"/>
                <c:pt idx="0">
                  <c:v>90</c:v>
                </c:pt>
                <c:pt idx="1">
                  <c:v>37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cs-CZ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view3D>
      <c:rotX val="30"/>
      <c:perspective val="30"/>
    </c:view3D>
    <c:plotArea>
      <c:layout/>
      <c:pie3DChart>
        <c:varyColors val="1"/>
        <c:dLbls>
          <c:showPercent val="1"/>
        </c:dLbls>
      </c:pie3DChart>
    </c:plotArea>
    <c:legend>
      <c:legendPos val="r"/>
      <c:layout/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style val="3"/>
  <c:chart>
    <c:title>
      <c:tx>
        <c:rich>
          <a:bodyPr/>
          <a:lstStyle/>
          <a:p>
            <a:pPr>
              <a:defRPr/>
            </a:pPr>
            <a:r>
              <a:rPr lang="en-US"/>
              <a:t>Web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showPercent val="1"/>
            <c:showLeaderLines val="1"/>
          </c:dLbls>
          <c:cat>
            <c:strRef>
              <c:f>Neprofi!$A$24:$A$25</c:f>
              <c:strCache>
                <c:ptCount val="2"/>
                <c:pt idx="0">
                  <c:v>Plní </c:v>
                </c:pt>
                <c:pt idx="1">
                  <c:v>Neplní</c:v>
                </c:pt>
              </c:strCache>
            </c:strRef>
          </c:cat>
          <c:val>
            <c:numRef>
              <c:f>Neprofi!$B$24:$B$25</c:f>
              <c:numCache>
                <c:formatCode>General</c:formatCode>
                <c:ptCount val="2"/>
                <c:pt idx="0">
                  <c:v>76</c:v>
                </c:pt>
                <c:pt idx="1">
                  <c:v>51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view3D>
      <c:rotX val="30"/>
      <c:perspective val="30"/>
    </c:view3D>
    <c:plotArea>
      <c:layout/>
      <c:pie3DChart>
        <c:varyColors val="1"/>
        <c:dLbls>
          <c:showPercent val="1"/>
        </c:dLbls>
      </c:pie3DChart>
      <c:spPr>
        <a:noFill/>
        <a:ln w="25400">
          <a:noFill/>
        </a:ln>
      </c:spPr>
    </c:plotArea>
    <c:legend>
      <c:legendPos val="r"/>
      <c:layout/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style val="3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showPercent val="1"/>
            <c:showLeaderLines val="1"/>
          </c:dLbls>
          <c:cat>
            <c:strRef>
              <c:f>Neprofi!$A$28:$A$29</c:f>
              <c:strCache>
                <c:ptCount val="2"/>
                <c:pt idx="0">
                  <c:v>Plní</c:v>
                </c:pt>
                <c:pt idx="1">
                  <c:v>Neplní</c:v>
                </c:pt>
              </c:strCache>
            </c:strRef>
          </c:cat>
          <c:val>
            <c:numRef>
              <c:f>Neprofi!$B$28:$B$29</c:f>
              <c:numCache>
                <c:formatCode>General</c:formatCode>
                <c:ptCount val="2"/>
                <c:pt idx="0">
                  <c:v>55</c:v>
                </c:pt>
                <c:pt idx="1">
                  <c:v>73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style val="3"/>
  <c:chart>
    <c:autoTitleDeleted val="1"/>
    <c:view3D>
      <c:rotX val="30"/>
      <c:perspective val="0"/>
    </c:view3D>
    <c:plotArea>
      <c:layout/>
      <c:pie3DChart>
        <c:varyColors val="1"/>
        <c:ser>
          <c:idx val="0"/>
          <c:order val="0"/>
          <c:cat>
            <c:strRef>
              <c:f>Neprofi!$A$4:$A$5</c:f>
              <c:strCache>
                <c:ptCount val="2"/>
                <c:pt idx="0">
                  <c:v>Plní</c:v>
                </c:pt>
                <c:pt idx="1">
                  <c:v>Neplní</c:v>
                </c:pt>
              </c:strCache>
            </c:strRef>
          </c:cat>
          <c:val>
            <c:numRef>
              <c:f>Neprofi!$B$4:$B$5</c:f>
              <c:numCache>
                <c:formatCode>General</c:formatCode>
                <c:ptCount val="2"/>
                <c:pt idx="0">
                  <c:v>20</c:v>
                </c:pt>
                <c:pt idx="1">
                  <c:v>107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cs-CZ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autoTitleDeleted val="1"/>
    <c:view3D>
      <c:rotX val="30"/>
      <c:perspective val="30"/>
    </c:view3D>
    <c:plotArea>
      <c:layout/>
      <c:pie3DChart>
        <c:varyColors val="1"/>
        <c:dLbls>
          <c:showPercent val="1"/>
        </c:dLbls>
      </c:pie3DChart>
    </c:plotArea>
    <c:legend>
      <c:legendPos val="r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style val="3"/>
  <c:chart>
    <c:autoTitleDeleted val="1"/>
    <c:view3D>
      <c:rotX val="30"/>
      <c:perspective val="0"/>
    </c:view3D>
    <c:plotArea>
      <c:layout/>
      <c:pie3DChart>
        <c:varyColors val="1"/>
        <c:ser>
          <c:idx val="0"/>
          <c:order val="0"/>
          <c:cat>
            <c:strRef>
              <c:f>Neprofi!$A$8:$A$9</c:f>
              <c:strCache>
                <c:ptCount val="2"/>
                <c:pt idx="0">
                  <c:v>Plní </c:v>
                </c:pt>
                <c:pt idx="1">
                  <c:v>Neplní</c:v>
                </c:pt>
              </c:strCache>
            </c:strRef>
          </c:cat>
          <c:val>
            <c:numRef>
              <c:f>Neprofi!$B$8:$B$9</c:f>
              <c:numCache>
                <c:formatCode>General</c:formatCode>
                <c:ptCount val="2"/>
                <c:pt idx="0">
                  <c:v>9</c:v>
                </c:pt>
                <c:pt idx="1">
                  <c:v>118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cs-CZ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view3D>
      <c:rotX val="30"/>
      <c:perspective val="30"/>
    </c:view3D>
    <c:plotArea>
      <c:layout/>
      <c:pie3DChart>
        <c:varyColors val="1"/>
        <c:dLbls>
          <c:showPercent val="1"/>
        </c:dLbls>
      </c:pie3DChart>
    </c:plotArea>
    <c:legend>
      <c:legendPos val="r"/>
      <c:layout/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style val="3"/>
  <c:chart>
    <c:autoTitleDeleted val="1"/>
    <c:view3D>
      <c:rotX val="30"/>
      <c:perspective val="0"/>
    </c:view3D>
    <c:plotArea>
      <c:layout/>
      <c:pie3DChart>
        <c:varyColors val="1"/>
        <c:ser>
          <c:idx val="0"/>
          <c:order val="0"/>
          <c:cat>
            <c:strRef>
              <c:f>Neprofi!$A$12:$A$13</c:f>
              <c:strCache>
                <c:ptCount val="2"/>
                <c:pt idx="0">
                  <c:v>Plní</c:v>
                </c:pt>
                <c:pt idx="1">
                  <c:v>Neplní</c:v>
                </c:pt>
              </c:strCache>
            </c:strRef>
          </c:cat>
          <c:val>
            <c:numRef>
              <c:f>Neprofi!$B$12:$B$13</c:f>
              <c:numCache>
                <c:formatCode>General</c:formatCode>
                <c:ptCount val="2"/>
                <c:pt idx="0">
                  <c:v>3</c:v>
                </c:pt>
                <c:pt idx="1">
                  <c:v>10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cs-CZ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view3D>
      <c:rotX val="30"/>
      <c:perspective val="30"/>
    </c:view3D>
    <c:plotArea>
      <c:layout/>
      <c:pie3DChart>
        <c:varyColors val="1"/>
        <c:dLbls>
          <c:showPercent val="1"/>
        </c:dLbls>
      </c:pie3DChart>
    </c:plotArea>
    <c:legend>
      <c:legendPos val="r"/>
      <c:layout/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style val="3"/>
  <c:chart>
    <c:autoTitleDeleted val="1"/>
    <c:view3D>
      <c:rotX val="30"/>
      <c:perspective val="0"/>
    </c:view3D>
    <c:plotArea>
      <c:layout/>
      <c:pie3DChart>
        <c:varyColors val="1"/>
        <c:ser>
          <c:idx val="0"/>
          <c:order val="0"/>
          <c:cat>
            <c:strRef>
              <c:f>Neprofi!$A$16:$A$17</c:f>
              <c:strCache>
                <c:ptCount val="2"/>
                <c:pt idx="0">
                  <c:v>Plní</c:v>
                </c:pt>
                <c:pt idx="1">
                  <c:v>Neplní</c:v>
                </c:pt>
              </c:strCache>
            </c:strRef>
          </c:cat>
          <c:val>
            <c:numRef>
              <c:f>Neprofi!$B$16:$B$17</c:f>
              <c:numCache>
                <c:formatCode>General</c:formatCode>
                <c:ptCount val="2"/>
                <c:pt idx="0">
                  <c:v>86</c:v>
                </c:pt>
                <c:pt idx="1">
                  <c:v>41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cs-CZ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view3D>
      <c:rotX val="30"/>
      <c:perspective val="30"/>
    </c:view3D>
    <c:plotArea>
      <c:layout/>
      <c:pie3DChart>
        <c:varyColors val="1"/>
        <c:dLbls>
          <c:showPercent val="1"/>
        </c:dLbls>
      </c:pie3DChart>
    </c:plotArea>
    <c:legend>
      <c:legendPos val="r"/>
      <c:layout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B5F43-EE37-481F-8DF4-1802B3874469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AC12B-BC6D-491C-B957-64375EE93BB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3AC12B-BC6D-491C-B957-64375EE93BBB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3AC12B-BC6D-491C-B957-64375EE93BBB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444F559-5B46-4238-B17F-A2C3F1319BA7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556B906-44D8-4757-A40A-DFC8FCB304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F559-5B46-4238-B17F-A2C3F1319BA7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B906-44D8-4757-A40A-DFC8FCB304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F559-5B46-4238-B17F-A2C3F1319BA7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B906-44D8-4757-A40A-DFC8FCB304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444F559-5B46-4238-B17F-A2C3F1319BA7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556B906-44D8-4757-A40A-DFC8FCB3048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444F559-5B46-4238-B17F-A2C3F1319BA7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556B906-44D8-4757-A40A-DFC8FCB304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F559-5B46-4238-B17F-A2C3F1319BA7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B906-44D8-4757-A40A-DFC8FCB3048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F559-5B46-4238-B17F-A2C3F1319BA7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B906-44D8-4757-A40A-DFC8FCB3048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44F559-5B46-4238-B17F-A2C3F1319BA7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556B906-44D8-4757-A40A-DFC8FCB3048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F559-5B46-4238-B17F-A2C3F1319BA7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B906-44D8-4757-A40A-DFC8FCB304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444F559-5B46-4238-B17F-A2C3F1319BA7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556B906-44D8-4757-A40A-DFC8FCB3048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44F559-5B46-4238-B17F-A2C3F1319BA7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556B906-44D8-4757-A40A-DFC8FCB3048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444F559-5B46-4238-B17F-A2C3F1319BA7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556B906-44D8-4757-A40A-DFC8FCB3048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Plnění standardu Veřejných knihovnických  a informačních služeb v roce </a:t>
            </a:r>
            <a:r>
              <a:rPr lang="cs-CZ" dirty="0" smtClean="0"/>
              <a:t>2015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Porada neprofesionálních </a:t>
            </a:r>
            <a:r>
              <a:rPr lang="cs-CZ" dirty="0" smtClean="0"/>
              <a:t>knihoven</a:t>
            </a:r>
          </a:p>
          <a:p>
            <a:r>
              <a:rPr lang="cs-CZ" sz="1400" dirty="0" smtClean="0"/>
              <a:t>Znojmo, </a:t>
            </a:r>
            <a:r>
              <a:rPr lang="cs-CZ" sz="1400" dirty="0" smtClean="0"/>
              <a:t>19. května 2016</a:t>
            </a:r>
            <a:endParaRPr lang="cs-CZ" sz="1400" dirty="0" smtClean="0"/>
          </a:p>
          <a:p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cs-CZ" sz="3600" b="1" dirty="0" smtClean="0"/>
          </a:p>
          <a:p>
            <a:pPr algn="ctr">
              <a:buNone/>
            </a:pPr>
            <a:endParaRPr lang="cs-CZ" sz="3600" b="1" dirty="0" smtClean="0"/>
          </a:p>
          <a:p>
            <a:pPr algn="ctr">
              <a:buNone/>
            </a:pPr>
            <a:r>
              <a:rPr lang="cs-CZ" sz="3600" b="1" dirty="0" smtClean="0"/>
              <a:t>Děkuji za pozornost</a:t>
            </a:r>
            <a:endParaRPr lang="cs-CZ" sz="36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Situace v regionu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Celkem </a:t>
            </a:r>
            <a:r>
              <a:rPr lang="cs-CZ" b="1" dirty="0" smtClean="0"/>
              <a:t>146 </a:t>
            </a:r>
            <a:r>
              <a:rPr lang="cs-CZ" b="1" dirty="0" smtClean="0"/>
              <a:t>knihoven:</a:t>
            </a:r>
          </a:p>
          <a:p>
            <a:r>
              <a:rPr lang="cs-CZ" dirty="0" smtClean="0"/>
              <a:t>8 profesionálních</a:t>
            </a:r>
          </a:p>
          <a:p>
            <a:r>
              <a:rPr lang="cs-CZ" dirty="0" smtClean="0"/>
              <a:t>138 </a:t>
            </a:r>
            <a:r>
              <a:rPr lang="cs-CZ" dirty="0" smtClean="0"/>
              <a:t>neprofesionálních (z toho </a:t>
            </a:r>
            <a:r>
              <a:rPr lang="cs-CZ" dirty="0" smtClean="0"/>
              <a:t>11 </a:t>
            </a:r>
            <a:r>
              <a:rPr lang="cs-CZ" dirty="0" smtClean="0"/>
              <a:t>dlouhodobě nepracuje)</a:t>
            </a:r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sz="2000" dirty="0" smtClean="0"/>
              <a:t>Hodnocení standardu – pouze pracující </a:t>
            </a:r>
            <a:r>
              <a:rPr lang="cs-CZ" sz="2000" dirty="0" err="1" smtClean="0"/>
              <a:t>neprofi</a:t>
            </a:r>
            <a:r>
              <a:rPr lang="cs-CZ" sz="2000" dirty="0" smtClean="0"/>
              <a:t> (</a:t>
            </a:r>
            <a:r>
              <a:rPr lang="cs-CZ" sz="2000" dirty="0" smtClean="0"/>
              <a:t>127)</a:t>
            </a:r>
            <a:endParaRPr lang="cs-CZ" sz="2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Provozní doba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Plní - 20</a:t>
            </a:r>
          </a:p>
          <a:p>
            <a:r>
              <a:rPr lang="cs-CZ" dirty="0" smtClean="0"/>
              <a:t>Neplní -</a:t>
            </a:r>
            <a:r>
              <a:rPr lang="cs-CZ" dirty="0" smtClean="0"/>
              <a:t>107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  <p:graphicFrame>
        <p:nvGraphicFramePr>
          <p:cNvPr id="4" name="Graf 3"/>
          <p:cNvGraphicFramePr/>
          <p:nvPr/>
        </p:nvGraphicFramePr>
        <p:xfrm>
          <a:off x="2051720" y="278092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1"/>
          <p:cNvGraphicFramePr>
            <a:graphicFrameLocks/>
          </p:cNvGraphicFramePr>
          <p:nvPr/>
        </p:nvGraphicFramePr>
        <p:xfrm>
          <a:off x="2339752" y="2708920"/>
          <a:ext cx="4572000" cy="2800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Tvorba Knihovního fondu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Plní -12</a:t>
            </a:r>
          </a:p>
          <a:p>
            <a:r>
              <a:rPr lang="cs-CZ" dirty="0" smtClean="0"/>
              <a:t>Neplní -117</a:t>
            </a:r>
          </a:p>
          <a:p>
            <a:pPr>
              <a:buNone/>
            </a:pPr>
            <a:endParaRPr lang="cs-CZ" dirty="0"/>
          </a:p>
        </p:txBody>
      </p:sp>
      <p:graphicFrame>
        <p:nvGraphicFramePr>
          <p:cNvPr id="4" name="Graf 3"/>
          <p:cNvGraphicFramePr/>
          <p:nvPr/>
        </p:nvGraphicFramePr>
        <p:xfrm>
          <a:off x="1979712" y="29249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2"/>
          <p:cNvGraphicFramePr>
            <a:graphicFrameLocks/>
          </p:cNvGraphicFramePr>
          <p:nvPr/>
        </p:nvGraphicFramePr>
        <p:xfrm>
          <a:off x="2411760" y="2780928"/>
          <a:ext cx="4371975" cy="287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Plocha knihovny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Plní - 3</a:t>
            </a:r>
          </a:p>
          <a:p>
            <a:r>
              <a:rPr lang="cs-CZ" dirty="0" smtClean="0"/>
              <a:t>Neplní - 10</a:t>
            </a:r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  <p:graphicFrame>
        <p:nvGraphicFramePr>
          <p:cNvPr id="4" name="Graf 3"/>
          <p:cNvGraphicFramePr/>
          <p:nvPr/>
        </p:nvGraphicFramePr>
        <p:xfrm>
          <a:off x="2267744" y="29249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3"/>
          <p:cNvGraphicFramePr>
            <a:graphicFrameLocks/>
          </p:cNvGraphicFramePr>
          <p:nvPr/>
        </p:nvGraphicFramePr>
        <p:xfrm>
          <a:off x="2483768" y="2924944"/>
          <a:ext cx="431482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Studijní místa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Plní - </a:t>
            </a:r>
            <a:r>
              <a:rPr lang="cs-CZ" dirty="0" smtClean="0"/>
              <a:t>86</a:t>
            </a:r>
            <a:endParaRPr lang="cs-CZ" dirty="0" smtClean="0"/>
          </a:p>
          <a:p>
            <a:r>
              <a:rPr lang="cs-CZ" dirty="0" smtClean="0"/>
              <a:t>Neplní - </a:t>
            </a:r>
            <a:r>
              <a:rPr lang="cs-CZ" dirty="0" smtClean="0"/>
              <a:t>41</a:t>
            </a:r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  <p:graphicFrame>
        <p:nvGraphicFramePr>
          <p:cNvPr id="5" name="Graf 4"/>
          <p:cNvGraphicFramePr/>
          <p:nvPr/>
        </p:nvGraphicFramePr>
        <p:xfrm>
          <a:off x="2295363" y="276712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4"/>
          <p:cNvGraphicFramePr>
            <a:graphicFrameLocks/>
          </p:cNvGraphicFramePr>
          <p:nvPr/>
        </p:nvGraphicFramePr>
        <p:xfrm>
          <a:off x="2411760" y="2636912"/>
          <a:ext cx="4352925" cy="2714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Internet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Plní - </a:t>
            </a:r>
            <a:r>
              <a:rPr lang="cs-CZ" dirty="0" smtClean="0"/>
              <a:t>90</a:t>
            </a:r>
            <a:endParaRPr lang="cs-CZ" dirty="0" smtClean="0"/>
          </a:p>
          <a:p>
            <a:r>
              <a:rPr lang="cs-CZ" dirty="0" smtClean="0"/>
              <a:t>Neplní - </a:t>
            </a:r>
            <a:r>
              <a:rPr lang="cs-CZ" dirty="0" smtClean="0"/>
              <a:t>37</a:t>
            </a:r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graphicFrame>
        <p:nvGraphicFramePr>
          <p:cNvPr id="4" name="Graf 3"/>
          <p:cNvGraphicFramePr/>
          <p:nvPr/>
        </p:nvGraphicFramePr>
        <p:xfrm>
          <a:off x="2267744" y="263691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5"/>
          <p:cNvGraphicFramePr>
            <a:graphicFrameLocks/>
          </p:cNvGraphicFramePr>
          <p:nvPr/>
        </p:nvGraphicFramePr>
        <p:xfrm>
          <a:off x="2411760" y="2636912"/>
          <a:ext cx="4448175" cy="3000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Webové stránky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Plní - </a:t>
            </a:r>
            <a:r>
              <a:rPr lang="cs-CZ" dirty="0" smtClean="0"/>
              <a:t>76</a:t>
            </a:r>
            <a:endParaRPr lang="cs-CZ" dirty="0" smtClean="0"/>
          </a:p>
          <a:p>
            <a:r>
              <a:rPr lang="cs-CZ" dirty="0" smtClean="0"/>
              <a:t>Neplní - </a:t>
            </a:r>
            <a:r>
              <a:rPr lang="cs-CZ" dirty="0" smtClean="0"/>
              <a:t>51</a:t>
            </a:r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  <p:graphicFrame>
        <p:nvGraphicFramePr>
          <p:cNvPr id="4" name="Graf 3"/>
          <p:cNvGraphicFramePr/>
          <p:nvPr/>
        </p:nvGraphicFramePr>
        <p:xfrm>
          <a:off x="2195736" y="270892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 4"/>
          <p:cNvGraphicFramePr/>
          <p:nvPr/>
        </p:nvGraphicFramePr>
        <p:xfrm>
          <a:off x="2411760" y="278092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Online katalog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Plní - </a:t>
            </a:r>
            <a:r>
              <a:rPr lang="cs-CZ" dirty="0" smtClean="0"/>
              <a:t>55</a:t>
            </a:r>
            <a:endParaRPr lang="cs-CZ" dirty="0" smtClean="0"/>
          </a:p>
          <a:p>
            <a:r>
              <a:rPr lang="cs-CZ" dirty="0" smtClean="0"/>
              <a:t>Neplní </a:t>
            </a:r>
            <a:r>
              <a:rPr lang="cs-CZ" smtClean="0"/>
              <a:t>- </a:t>
            </a:r>
            <a:r>
              <a:rPr lang="cs-CZ" smtClean="0"/>
              <a:t>73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graphicFrame>
        <p:nvGraphicFramePr>
          <p:cNvPr id="4" name="Graf 3"/>
          <p:cNvGraphicFramePr/>
          <p:nvPr/>
        </p:nvGraphicFramePr>
        <p:xfrm>
          <a:off x="2267744" y="278092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 4"/>
          <p:cNvGraphicFramePr/>
          <p:nvPr/>
        </p:nvGraphicFramePr>
        <p:xfrm>
          <a:off x="2411760" y="285293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91</TotalTime>
  <Words>108</Words>
  <Application>Microsoft Office PowerPoint</Application>
  <PresentationFormat>Předvádění na obrazovce (4:3)</PresentationFormat>
  <Paragraphs>40</Paragraphs>
  <Slides>10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Arkýř</vt:lpstr>
      <vt:lpstr>Plnění standardu Veřejných knihovnických  a informačních služeb v roce 2015</vt:lpstr>
      <vt:lpstr>Situace v regionu</vt:lpstr>
      <vt:lpstr>Provozní doba</vt:lpstr>
      <vt:lpstr>Tvorba Knihovního fondu</vt:lpstr>
      <vt:lpstr>Plocha knihovny</vt:lpstr>
      <vt:lpstr>Studijní místa</vt:lpstr>
      <vt:lpstr>Internet</vt:lpstr>
      <vt:lpstr>Webové stránky</vt:lpstr>
      <vt:lpstr>Online katalog</vt:lpstr>
      <vt:lpstr>Snímek 10</vt:lpstr>
    </vt:vector>
  </TitlesOfParts>
  <Company>Městská knihovna Znojmo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Your User Name</dc:creator>
  <cp:lastModifiedBy>Your User Name</cp:lastModifiedBy>
  <cp:revision>8</cp:revision>
  <dcterms:created xsi:type="dcterms:W3CDTF">2015-11-19T06:46:30Z</dcterms:created>
  <dcterms:modified xsi:type="dcterms:W3CDTF">2016-05-19T06:04:01Z</dcterms:modified>
</cp:coreProperties>
</file>